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s/comment1.xml" ContentType="application/vnd.openxmlformats-officedocument.presentationml.comment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s/comment2.xml" ContentType="application/vnd.openxmlformats-officedocument.presentationml.comments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s/comment3.xml" ContentType="application/vnd.openxmlformats-officedocument.presentationml.comments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media1.mov" ContentType="video/unknown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2"/>
    <p:sldId id="260" r:id="rId13"/>
    <p:sldId id="261" r:id="rId15"/>
    <p:sldId id="262" r:id="rId16"/>
    <p:sldId id="263" r:id="rId17"/>
    <p:sldId id="264" r:id="rId19"/>
    <p:sldId id="265" r:id="rId20"/>
    <p:sldId id="266" r:id="rId21"/>
    <p:sldId id="267" r:id="rId22"/>
    <p:sldId id="268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Jean-Baptiste Renaux" initials="JR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comments" Target="comments/comment1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comments" Target="comments/comment2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comments" Target="comments/comment3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05-22T21:46:28.599" idx="1">
    <p:pos x="11373" y="920"/>
    <p:text>Volumio : jukebox
Pi-hole : solution de blocage de publicité via un service DNS.
Kano OS : éducative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05-19T07:20:04.987" idx="2">
    <p:pos x="9590" y="7046"/>
    <p:text>https://projects.raspberrypi.org/en/projects/physical-computing/5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05-19T07:21:27.347" idx="3">
    <p:pos x="10873" y="5350"/>
    <p:text>https://projects.raspberrypi.org/en/projects/grandpa-scarer/3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 </a:t>
            </a:r>
          </a:p>
        </p:txBody>
      </p:sp>
      <p:sp>
        <p:nvSpPr>
          <p:cNvPr id="14" name="Lig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" name="Presentation Title"/>
          <p:cNvSpPr txBox="1"/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6" name="Texte niveau 1…"/>
          <p:cNvSpPr txBox="1"/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9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20" name="Slide Title"/>
          <p:cNvSpPr txBox="1"/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12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29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8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39" name="Texte niveau 1…"/>
          <p:cNvSpPr txBox="1"/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pc="-23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e niveau 1…"/>
          <p:cNvSpPr txBox="1"/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825500">
              <a:lnSpc>
                <a:spcPct val="80000"/>
              </a:lnSpc>
              <a:tabLst/>
              <a:defRPr spc="-419" sz="42000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8" name="Fact information"/>
          <p:cNvSpPr txBox="1"/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49" name="Lig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0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59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60" name="Attribution"/>
          <p:cNvSpPr txBox="1"/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54" sz="5445"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61" name="Texte niveau 1…"/>
          <p:cNvSpPr txBox="1"/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381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4953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9525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1409700" defTabSz="825500">
              <a:lnSpc>
                <a:spcPct val="80000"/>
              </a:lnSpc>
              <a:tabLst/>
              <a:defRPr spc="-119" sz="12000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ink flamingo with its nose to the water"/>
          <p:cNvSpPr/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0" name="Black iguana with its baby on its back"/>
          <p:cNvSpPr/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1" name="Blue-footed booby bird on sand"/>
          <p:cNvSpPr/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ea turtle swimming underwater"/>
          <p:cNvSpPr/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a turtle swimming underwater"/>
          <p:cNvSpPr/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Author and Date"/>
          <p:cNvSpPr txBox="1"/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6" name="Texte niveau 1…"/>
          <p:cNvSpPr txBox="1"/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8" name="Lig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29" name="Presentation Title"/>
          <p:cNvSpPr txBox="1"/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pc="-300" sz="150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30" name="Numéro de diapositive"/>
          <p:cNvSpPr txBox="1"/>
          <p:nvPr>
            <p:ph type="sldNum" sz="quarter" idx="2"/>
          </p:nvPr>
        </p:nvSpPr>
        <p:spPr>
          <a:xfrm>
            <a:off x="23431499" y="12824502"/>
            <a:ext cx="371756" cy="55524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ea turtle swimming underwater with a school of fish"/>
          <p:cNvSpPr/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39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0" name="Author and Date"/>
          <p:cNvSpPr txBox="1"/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Title"/>
          <p:cNvSpPr txBox="1"/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0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51" name="Author and Date"/>
          <p:cNvSpPr txBox="1"/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1" cap="all" spc="168" sz="2800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2" name="Texte niveau 1…"/>
          <p:cNvSpPr txBox="1"/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Title"/>
          <p:cNvSpPr txBox="1"/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spc="-239" sz="12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54" name="Numéro de diapositive"/>
          <p:cNvSpPr txBox="1"/>
          <p:nvPr>
            <p:ph type="sldNum" sz="quarter" idx="2"/>
          </p:nvPr>
        </p:nvSpPr>
        <p:spPr>
          <a:xfrm>
            <a:off x="23436122" y="12826999"/>
            <a:ext cx="371756" cy="5552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g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2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63" name="Texte niveau 1…"/>
          <p:cNvSpPr txBox="1"/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79" sz="79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lue-footed booby bird on sand"/>
          <p:cNvSpPr/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4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75" name="Slide Title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76" name="Texte niveau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Subtitle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79" sz="79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5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6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87" name="Slide Title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88" name="Texte niveau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Subtitle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pc="-79" sz="79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97" name="Ligne"/>
          <p:cNvSpPr/>
          <p:nvPr/>
        </p:nvSpPr>
        <p:spPr>
          <a:xfrm>
            <a:off x="12196142" y="12192000"/>
            <a:ext cx="11552858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8" name="Ligne"/>
          <p:cNvSpPr/>
          <p:nvPr/>
        </p:nvSpPr>
        <p:spPr>
          <a:xfrm>
            <a:off x="12192000" y="692907"/>
            <a:ext cx="11561143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Slide Title </a:t>
            </a:r>
          </a:p>
        </p:txBody>
      </p:sp>
      <p:sp>
        <p:nvSpPr>
          <p:cNvPr id="100" name="Texte niveau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pc="-42" sz="4200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09" name="Ligne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110" name="Section Title"/>
          <p:cNvSpPr txBox="1"/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pc="-300" sz="150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1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 Title"/>
          <p:cNvSpPr txBox="1"/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Title</a:t>
            </a:r>
          </a:p>
        </p:txBody>
      </p:sp>
      <p:sp>
        <p:nvSpPr>
          <p:cNvPr id="3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b="1" cap="all" spc="156" sz="26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</a:p>
        </p:txBody>
      </p:sp>
      <p:sp>
        <p:nvSpPr>
          <p:cNvPr id="4" name="Texte niveau 1…"/>
          <p:cNvSpPr txBox="1"/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Numéro de diapositive"/>
          <p:cNvSpPr txBox="1"/>
          <p:nvPr>
            <p:ph type="sldNum" sz="quarter" idx="2"/>
          </p:nvPr>
        </p:nvSpPr>
        <p:spPr>
          <a:xfrm>
            <a:off x="23431499" y="12826999"/>
            <a:ext cx="371756" cy="555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pc="28" sz="2800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0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oulailler57.ddns.net:5780/swagger-ui/" TargetMode="External"/><Relationship Id="rId3" Type="http://schemas.openxmlformats.org/officeDocument/2006/relationships/hyperlink" Target="https://github.com/jibe77/hermanas" TargetMode="External"/><Relationship Id="rId4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"/><Relationship Id="rId3" Type="http://schemas.openxmlformats.org/officeDocument/2006/relationships/image" Target="../media/image8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Relationship Id="rId4" Type="http://schemas.openxmlformats.org/officeDocument/2006/relationships/image" Target="../media/image20.tif"/><Relationship Id="rId5" Type="http://schemas.openxmlformats.org/officeDocument/2006/relationships/image" Target="../media/image2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7" Type="http://schemas.openxmlformats.org/officeDocument/2006/relationships/image" Target="../media/image11.tif"/><Relationship Id="rId8" Type="http://schemas.openxmlformats.org/officeDocument/2006/relationships/image" Target="../media/image1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Relationship Id="rId3" Type="http://schemas.openxmlformats.org/officeDocument/2006/relationships/image" Target="../media/image13.tif"/><Relationship Id="rId4" Type="http://schemas.openxmlformats.org/officeDocument/2006/relationships/image" Target="../media/image5.jpeg"/><Relationship Id="rId5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3.xml"/><Relationship Id="rId3" Type="http://schemas.openxmlformats.org/officeDocument/2006/relationships/image" Target="../media/image1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2762" y="2027244"/>
            <a:ext cx="9859067" cy="739069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Jean-Baptiste Renaux — VOXXED DAYS —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— VOXXED DAYS — 20 juin 2024 - #VOXXED_LU</a:t>
            </a:r>
          </a:p>
        </p:txBody>
      </p:sp>
      <p:sp>
        <p:nvSpPr>
          <p:cNvPr id="198" name="Mon poulailler connecté 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 poulailler connecté !</a:t>
            </a:r>
          </a:p>
        </p:txBody>
      </p:sp>
      <p:sp>
        <p:nvSpPr>
          <p:cNvPr id="199" name="Programmation domotique sur RaspberryPi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Programmation domotique sur RaspberryPi</a:t>
            </a:r>
          </a:p>
        </p:txBody>
      </p:sp>
      <p:pic>
        <p:nvPicPr>
          <p:cNvPr id="200" name="pasted-image.jpeg" descr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35451" y="2604278"/>
            <a:ext cx="5682393" cy="623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013" y="2894428"/>
            <a:ext cx="6869794" cy="5152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JEAN-Baptiste Renaux - Voxxed days -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- Voxxed days - 20 juin 2024 - #VOXXED_LU</a:t>
            </a:r>
          </a:p>
        </p:txBody>
      </p:sp>
      <p:sp>
        <p:nvSpPr>
          <p:cNvPr id="252" name="Raspbia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Raspbian</a:t>
            </a:r>
          </a:p>
          <a:p>
            <a:pPr/>
            <a:r>
              <a:t>Java 11</a:t>
            </a:r>
          </a:p>
          <a:p>
            <a:pPr/>
            <a:r>
              <a:t>Spring Boot</a:t>
            </a:r>
          </a:p>
          <a:p>
            <a:pPr lvl="1"/>
            <a:r>
              <a:t>API REST : </a:t>
            </a:r>
            <a:r>
              <a:rPr u="sng">
                <a:hlinkClick r:id="rId2" invalidUrl="" action="" tgtFrame="" tooltip="" history="1" highlightClick="0" endSnd="0"/>
              </a:rPr>
              <a:t>https://poulailler57.ddns.net:5780/swagger-ui/</a:t>
            </a:r>
            <a:r>
              <a:t> </a:t>
            </a:r>
          </a:p>
          <a:p>
            <a:pPr/>
            <a:r>
              <a:t>Code disponible sur :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https://github.com/jibe77/hermanas</a:t>
            </a:r>
            <a:r>
              <a:t> </a:t>
            </a:r>
          </a:p>
        </p:txBody>
      </p:sp>
      <p:sp>
        <p:nvSpPr>
          <p:cNvPr id="253" name="Accès à d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Accès à distance</a:t>
            </a:r>
          </a:p>
        </p:txBody>
      </p:sp>
      <p:pic>
        <p:nvPicPr>
          <p:cNvPr id="25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65431" y="6937064"/>
            <a:ext cx="7574011" cy="5353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74059 -0.173415" origin="layout" pathEditMode="relative">
                                      <p:cBhvr>
                                        <p:cTn id="6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with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54"/>
                                        </p:tgtEl>
                                      </p:cBhvr>
                                      <p:by x="226369" y="22636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JEAN-Baptiste Renaux - Voxxed days -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- Voxxed days - 20 juin 2024 - #VOXXED_LU</a:t>
            </a:r>
          </a:p>
        </p:txBody>
      </p:sp>
      <p:sp>
        <p:nvSpPr>
          <p:cNvPr id="257" name="Consommation contenue (environ 100mAh) en optimisant la configur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3484" indent="-443484" defTabSz="800735">
              <a:spcBef>
                <a:spcPts val="3400"/>
              </a:spcBef>
              <a:defRPr spc="-40" sz="4074"/>
            </a:pPr>
            <a:r>
              <a:t>Consommation contenue (environ 100mAh) en optimisant la configuration</a:t>
            </a:r>
          </a:p>
          <a:p>
            <a:pPr lvl="1" marL="886968" indent="-443484" defTabSz="800735">
              <a:spcBef>
                <a:spcPts val="3400"/>
              </a:spcBef>
              <a:defRPr spc="-40" sz="4074"/>
            </a:pPr>
            <a:r>
              <a:t>Mode headless, pas d’interface graphique</a:t>
            </a:r>
          </a:p>
          <a:p>
            <a:pPr lvl="1" marL="886968" indent="-443484" defTabSz="800735">
              <a:spcBef>
                <a:spcPts val="3400"/>
              </a:spcBef>
              <a:defRPr spc="-40" sz="4074"/>
            </a:pPr>
            <a:r>
              <a:t>Désactivation du port HDMI</a:t>
            </a:r>
          </a:p>
          <a:p>
            <a:pPr marL="443484" indent="-443484" defTabSz="800735">
              <a:spcBef>
                <a:spcPts val="3400"/>
              </a:spcBef>
              <a:defRPr spc="-40" sz="4074"/>
            </a:pPr>
            <a:r>
              <a:t>Compliqué en hiver</a:t>
            </a:r>
          </a:p>
          <a:p>
            <a:pPr lvl="1" marL="886968" indent="-443484" defTabSz="800735">
              <a:spcBef>
                <a:spcPts val="3400"/>
              </a:spcBef>
              <a:defRPr spc="-40" sz="4074"/>
            </a:pPr>
            <a:r>
              <a:t>Panneau solaire ne produit rien en hiver</a:t>
            </a:r>
          </a:p>
          <a:p>
            <a:pPr lvl="1" marL="886968" indent="-443484" defTabSz="800735">
              <a:spcBef>
                <a:spcPts val="3400"/>
              </a:spcBef>
              <a:defRPr spc="-40" sz="4074"/>
            </a:pPr>
            <a:r>
              <a:t>La batterie ne tient pas le charge avec le froid</a:t>
            </a:r>
          </a:p>
          <a:p>
            <a:pPr lvl="1" marL="886968" indent="-443484" defTabSz="800735">
              <a:spcBef>
                <a:spcPts val="3400"/>
              </a:spcBef>
              <a:defRPr spc="-40" sz="4074"/>
            </a:pPr>
            <a:r>
              <a:t>Nécessite de tirer une rallonge électrique</a:t>
            </a:r>
          </a:p>
          <a:p>
            <a:pPr lvl="1" marL="886968" indent="-443484" defTabSz="800735">
              <a:spcBef>
                <a:spcPts val="3400"/>
              </a:spcBef>
              <a:defRPr spc="-40" sz="4074"/>
            </a:pPr>
            <a:r>
              <a:t>Le restant de l’année, de février à octobre, la production est largement autosuffisante (ratio 1/5)</a:t>
            </a:r>
          </a:p>
        </p:txBody>
      </p:sp>
      <p:sp>
        <p:nvSpPr>
          <p:cNvPr id="258" name="Problématique de l’autonomi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Problématique de l’autonomie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6260" y="1247148"/>
            <a:ext cx="3097790" cy="3097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vidéo-collée.heic" descr="vidéo-collée.hei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0457" y="5540984"/>
            <a:ext cx="10125114" cy="4890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JEAN-Baptiste Renaux - Voxxed days -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- Voxxed days - 20 juin 2024 - #VOXXED_LU</a:t>
            </a:r>
          </a:p>
        </p:txBody>
      </p:sp>
      <p:sp>
        <p:nvSpPr>
          <p:cNvPr id="263" name="Cadre photo numériq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Cadre photo numérique</a:t>
            </a:r>
          </a:p>
          <a:p>
            <a:pPr/>
            <a:r>
              <a:t>Station météo</a:t>
            </a:r>
          </a:p>
          <a:p>
            <a:pPr/>
            <a:r>
              <a:t>Robot autonome</a:t>
            </a:r>
          </a:p>
          <a:p>
            <a:pPr/>
            <a:r>
              <a:t>Automatisation d’un machine à café</a:t>
            </a:r>
          </a:p>
          <a:p>
            <a:pPr/>
            <a:r>
              <a:t>Irrigation dans le potager</a:t>
            </a:r>
          </a:p>
          <a:p>
            <a:pPr/>
            <a:r>
              <a:t>Thermostat intelligent</a:t>
            </a:r>
          </a:p>
        </p:txBody>
      </p:sp>
      <p:sp>
        <p:nvSpPr>
          <p:cNvPr id="264" name="Projets DI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Projets DIY</a:t>
            </a:r>
          </a:p>
        </p:txBody>
      </p:sp>
      <p:pic>
        <p:nvPicPr>
          <p:cNvPr id="26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2505" y="1037865"/>
            <a:ext cx="8255001" cy="6274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02505" y="7466541"/>
            <a:ext cx="8255001" cy="464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JEAN-Baptiste Renaux - Voxxed days -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- Voxxed days - 20 juin 2024 - #VOXXED_LU</a:t>
            </a:r>
          </a:p>
        </p:txBody>
      </p:sp>
      <p:sp>
        <p:nvSpPr>
          <p:cNvPr id="269" name="Pour aller plus lo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Pour aller plus loin</a:t>
            </a:r>
          </a:p>
        </p:txBody>
      </p:sp>
      <p:pic>
        <p:nvPicPr>
          <p:cNvPr id="27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5266" y="3048000"/>
            <a:ext cx="544830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1964" y="3052379"/>
            <a:ext cx="5266980" cy="7611242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https://www.plan-de-poulailler.fr/"/>
          <p:cNvSpPr txBox="1"/>
          <p:nvPr/>
        </p:nvSpPr>
        <p:spPr>
          <a:xfrm>
            <a:off x="14404161" y="10692557"/>
            <a:ext cx="7881671" cy="782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https://www.plan-de-poulailler.fr/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05633" y="2849850"/>
            <a:ext cx="10878727" cy="2719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98427" y="5815882"/>
            <a:ext cx="5893141" cy="4630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JEAN-Baptiste Renaux - Voxxed days -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- Voxxed days - 20 juin 2024 - #VOXXED_LU</a:t>
            </a:r>
          </a:p>
        </p:txBody>
      </p:sp>
      <p:sp>
        <p:nvSpPr>
          <p:cNvPr id="204" name="Ordinateur de la taille du carte bancaire pour le Rpi 5, autour de 100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Ordinateur de la taille du carte bancaire pour le Rpi 5, autour de 100€</a:t>
            </a:r>
          </a:p>
          <a:p>
            <a:pPr/>
            <a:r>
              <a:t>Le Rpi Zero : encore plus petit, autour de 20€</a:t>
            </a:r>
          </a:p>
          <a:p>
            <a:pPr lvl="1"/>
            <a:r>
              <a:t>Moins puissant mais plus pratique à embarquer</a:t>
            </a:r>
          </a:p>
          <a:p>
            <a:pPr/>
            <a:r>
              <a:t>Architecture ARM</a:t>
            </a:r>
          </a:p>
        </p:txBody>
      </p:sp>
      <p:sp>
        <p:nvSpPr>
          <p:cNvPr id="205" name="Présentation des Raspberry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Présentation des RaspberryPi</a:t>
            </a:r>
          </a:p>
        </p:txBody>
      </p:sp>
      <p:pic>
        <p:nvPicPr>
          <p:cNvPr id="20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140287" y="4623778"/>
            <a:ext cx="9745400" cy="7490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0" t="16750" r="0" b="19332"/>
          <a:stretch>
            <a:fillRect/>
          </a:stretch>
        </p:blipFill>
        <p:spPr>
          <a:xfrm>
            <a:off x="6059906" y="7035196"/>
            <a:ext cx="6929471" cy="4429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JEAN-Baptiste Renaux - Voxxed days -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- Voxxed days - 20 juin 2024 - #VOXXED_LU</a:t>
            </a:r>
          </a:p>
        </p:txBody>
      </p:sp>
      <p:sp>
        <p:nvSpPr>
          <p:cNvPr id="210" name="Utilisation d’un Raspberry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Utilisation d’un RaspberryPi</a:t>
            </a:r>
          </a:p>
        </p:txBody>
      </p:sp>
      <p:pic>
        <p:nvPicPr>
          <p:cNvPr id="21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6145" y="3036918"/>
            <a:ext cx="5620748" cy="3747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9448" y="7217502"/>
            <a:ext cx="5893803" cy="4414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67387" y="3268121"/>
            <a:ext cx="6110603" cy="4100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17367215" y="5261648"/>
            <a:ext cx="5722981" cy="6506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60543 0.176470" origin="layout" pathEditMode="relative">
                                      <p:cBhvr>
                                        <p:cTn id="6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with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257821" y="25782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withEffect" presetID="9" grpId="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3" dur="indefinite" fill="hold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mph" nodeType="with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7" dur="indefinite" fill="hold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mph" nodeType="with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21" dur="indefinite" fill="hold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mph" nodeType="clickEffect" presetID="9" grpId="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26" dur="indefinite" fill="hold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after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5189 -0.148484" origin="layout" pathEditMode="relative">
                                      <p:cBhvr>
                                        <p:cTn id="2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mph" nodeType="withEffect" presetSubtype="0" presetID="6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12"/>
                                        </p:tgtEl>
                                      </p:cBhvr>
                                      <p:by x="232036" y="23203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mph" nodeType="withEffect" presetID="9" grpId="9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36" dur="indefinite" fill="hold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mph" nodeType="clickEffect" presetID="9" grpId="10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41" dur="indefinite" fill="hold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path" nodeType="after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08357 0.148149" origin="layout" pathEditMode="relative">
                                      <p:cBhvr>
                                        <p:cTn id="44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mph" nodeType="withEffect" presetID="9" grpId="1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48" dur="indefinite" fill="hold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mph" nodeType="withEffect" presetSubtype="0" presetID="6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213"/>
                                        </p:tgtEl>
                                      </p:cBhvr>
                                      <p:by x="232399" y="2323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mph" nodeType="clickEffect" presetID="9" grpId="1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56" dur="indefinite" fill="hold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62870 -0.091664" origin="layout" pathEditMode="relative">
                                      <p:cBhvr>
                                        <p:cTn id="59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mph" nodeType="withEffect" presetSubtype="0" presetID="6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214"/>
                                        </p:tgtEl>
                                      </p:cBhvr>
                                      <p:by x="166975" y="16697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mph" nodeType="withEffect" presetID="9" grpId="1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66" dur="indefinite" fill="hold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8"/>
      <p:bldP build="whole" bldLvl="1" animBg="1" rev="0" advAuto="0" spid="212" grpId="9"/>
      <p:bldP build="whole" bldLvl="1" animBg="1" rev="0" advAuto="0" spid="212" grpId="10"/>
      <p:bldP build="whole" bldLvl="1" animBg="1" rev="0" advAuto="0" spid="213" grpId="12"/>
      <p:bldP build="whole" bldLvl="1" animBg="1" rev="0" advAuto="0" spid="213" grpId="13"/>
      <p:bldP build="whole" bldLvl="1" animBg="1" rev="0" advAuto="0" spid="213" grpId="14"/>
      <p:bldP build="whole" bldLvl="1" animBg="1" rev="0" advAuto="0" spid="214" grpId="5"/>
      <p:bldP build="whole" bldLvl="1" animBg="1" rev="0" advAuto="0" spid="211" grpId="2"/>
      <p:bldP build="whole" bldLvl="1" animBg="1" rev="0" advAuto="0" spid="211" grpId="6"/>
      <p:bldP build="whole" bldLvl="1" animBg="1" rev="0" advAuto="0" spid="213" grpId="4"/>
      <p:bldP build="whole" bldLvl="1" animBg="1" rev="0" advAuto="0" spid="214" grpId="16"/>
      <p:bldP build="whole" bldLvl="1" animBg="1" rev="0" advAuto="0" spid="212" grpId="3"/>
      <p:bldP build="whole" bldLvl="1" animBg="1" rev="0" advAuto="0" spid="214" grpId="17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JEAN-Baptiste Renaux - Voxxed days -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- Voxxed days - 20 juin 2024 - #VOXXED_LU</a:t>
            </a:r>
          </a:p>
        </p:txBody>
      </p:sp>
      <p:sp>
        <p:nvSpPr>
          <p:cNvPr id="217" name="GPIO et éléctroniq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GPIO et éléctronique</a:t>
            </a:r>
          </a:p>
        </p:txBody>
      </p:sp>
      <p:pic>
        <p:nvPicPr>
          <p:cNvPr id="21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068" y="3048000"/>
            <a:ext cx="12776201" cy="762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86251" y="8363608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99275" y="8597293"/>
            <a:ext cx="3984972" cy="3984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41751" y="962130"/>
            <a:ext cx="4699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79416" y="1905390"/>
            <a:ext cx="2810574" cy="279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851463" y="4953000"/>
            <a:ext cx="67797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rcRect l="0" t="63717" r="69607" b="455"/>
          <a:stretch>
            <a:fillRect/>
          </a:stretch>
        </p:blipFill>
        <p:spPr>
          <a:xfrm>
            <a:off x="21831577" y="5619353"/>
            <a:ext cx="2101363" cy="2477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JEAN-Baptiste Renaux - Voxxed days -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- Voxxed days - 20 juin 2024 - #VOXXED_LU</a:t>
            </a:r>
          </a:p>
        </p:txBody>
      </p:sp>
      <p:sp>
        <p:nvSpPr>
          <p:cNvPr id="227" name="Pi4J -&gt; Press Butt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Pi4J -&gt; Press Button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24865" b="0"/>
          <a:stretch>
            <a:fillRect/>
          </a:stretch>
        </p:blipFill>
        <p:spPr>
          <a:xfrm>
            <a:off x="381000" y="3389841"/>
            <a:ext cx="17748168" cy="872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56428" y="2978140"/>
            <a:ext cx="5131718" cy="3848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7515" t="18399" r="9283" b="18399"/>
          <a:stretch>
            <a:fillRect/>
          </a:stretch>
        </p:blipFill>
        <p:spPr>
          <a:xfrm>
            <a:off x="18390622" y="7201568"/>
            <a:ext cx="5063361" cy="3797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" dur="indefinite" fill="hold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94910 0.147950" origin="layout" pathEditMode="relative">
                                      <p:cBhvr>
                                        <p:cTn id="1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mph" nodeType="with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29"/>
                                        </p:tgtEl>
                                      </p:cBhvr>
                                      <p:by x="283204" y="28320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click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8" dur="indefinite" fill="hold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97155 -0.189324" origin="layout" pathEditMode="relative">
                                      <p:cBhvr>
                                        <p:cTn id="21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mph" nodeType="afterEffect" presetSubtype="0" presetID="6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30"/>
                                        </p:tgtEl>
                                      </p:cBhvr>
                                      <p:by x="297539" y="29753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397155 -0.189324 L -0.358034 -0.163502" origin="layout" pathEditMode="relative">
                                      <p:cBhvr>
                                        <p:cTn id="27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3"/>
      <p:bldP build="whole" bldLvl="1" animBg="1" rev="0" advAuto="0" spid="229" grpId="4"/>
      <p:bldP build="whole" bldLvl="1" animBg="1" rev="0" advAuto="0" spid="230" grpId="6"/>
      <p:bldP build="whole" bldLvl="1" animBg="1" rev="0" advAuto="0" spid="2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JEAN-Baptiste Renaux - Voxxed days -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- Voxxed days - 20 juin 2024 - #VOXXED_LU</a:t>
            </a:r>
          </a:p>
        </p:txBody>
      </p:sp>
      <p:sp>
        <p:nvSpPr>
          <p:cNvPr id="23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7868" y="876791"/>
            <a:ext cx="24939736" cy="10621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JEAN-Baptiste Renaux - Voxxed days -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- Voxxed days - 20 juin 2024 - #VOXXED_LU</a:t>
            </a:r>
          </a:p>
        </p:txBody>
      </p:sp>
      <p:sp>
        <p:nvSpPr>
          <p:cNvPr id="238" name="Mon proj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 projet</a:t>
            </a:r>
          </a:p>
        </p:txBody>
      </p:sp>
      <p:pic>
        <p:nvPicPr>
          <p:cNvPr id="239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522" y="2672288"/>
            <a:ext cx="12581974" cy="9431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jpeg" descr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9417" y="2391546"/>
            <a:ext cx="4719999" cy="518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asted-image.jpeg" descr="pasted-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75363" y="7772291"/>
            <a:ext cx="6948108" cy="3908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" dur="indefinite" fill="hold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with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1" dur="indefinite" fill="hold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18687 -0.162784" origin="layout" pathEditMode="relative">
                                      <p:cBhvr>
                                        <p:cTn id="14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41"/>
                                        </p:tgtEl>
                                      </p:cBhvr>
                                      <p:by x="249338" y="24933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4"/>
      <p:bldP build="whole" bldLvl="1" animBg="1" rev="0" advAuto="0" spid="239" grpId="1"/>
      <p:bldP build="whole" bldLvl="1" animBg="1" rev="0" advAuto="0" spid="240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JEAN-Baptiste Renaux - Voxxed days - 20 juin 2024 - #VOXXED_L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JEAN-Baptiste Renaux - Voxxed days - 20 juin 2024 - #VOXXED_LU</a:t>
            </a:r>
          </a:p>
        </p:txBody>
      </p:sp>
      <p:sp>
        <p:nvSpPr>
          <p:cNvPr id="244" name="Pi4J -&gt; Servomo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Pi4J -&gt; Servomotor</a:t>
            </a:r>
          </a:p>
        </p:txBody>
      </p:sp>
      <p:pic>
        <p:nvPicPr>
          <p:cNvPr id="24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2100" y="4374745"/>
            <a:ext cx="8559800" cy="675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Application pratiq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 pratique</a:t>
            </a:r>
          </a:p>
        </p:txBody>
      </p:sp>
      <p:pic>
        <p:nvPicPr>
          <p:cNvPr id="249" name="IMG_1630.mov" descr="IMG_1630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1" fill="hold"/>
                                        <p:tgtEl>
                                          <p:spTgt spid="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4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00003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80000"/>
          </a:lnSpc>
          <a:spcBef>
            <a:spcPts val="3600"/>
          </a:spcBef>
          <a:spcAft>
            <a:spcPts val="0"/>
          </a:spcAft>
          <a:buClrTx/>
          <a:buSzTx/>
          <a:buFontTx/>
          <a:buNone/>
          <a:tabLst/>
          <a:defRPr b="0" baseline="0" cap="none" i="0" spc="-42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80000"/>
          </a:lnSpc>
          <a:spcBef>
            <a:spcPts val="3600"/>
          </a:spcBef>
          <a:spcAft>
            <a:spcPts val="0"/>
          </a:spcAft>
          <a:buClrTx/>
          <a:buSzTx/>
          <a:buFontTx/>
          <a:buNone/>
          <a:tabLst/>
          <a:defRPr b="0" baseline="0" cap="none" i="0" spc="-42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